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7" r:id="rId3"/>
    <p:sldId id="257" r:id="rId4"/>
    <p:sldId id="270" r:id="rId5"/>
    <p:sldId id="258" r:id="rId6"/>
    <p:sldId id="271" r:id="rId7"/>
    <p:sldId id="259" r:id="rId8"/>
    <p:sldId id="260" r:id="rId9"/>
    <p:sldId id="272" r:id="rId10"/>
    <p:sldId id="261" r:id="rId11"/>
    <p:sldId id="273" r:id="rId12"/>
    <p:sldId id="262" r:id="rId13"/>
    <p:sldId id="274" r:id="rId14"/>
    <p:sldId id="263" r:id="rId15"/>
    <p:sldId id="264" r:id="rId16"/>
    <p:sldId id="275" r:id="rId17"/>
    <p:sldId id="265" r:id="rId18"/>
    <p:sldId id="276"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67330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82322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22793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11249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88668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86969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9915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3248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20816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8768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5/13/2022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88695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5/13/2022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37270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32" r:id="rId6"/>
    <p:sldLayoutId id="2147483728" r:id="rId7"/>
    <p:sldLayoutId id="2147483729" r:id="rId8"/>
    <p:sldLayoutId id="2147483730" r:id="rId9"/>
    <p:sldLayoutId id="2147483731" r:id="rId10"/>
    <p:sldLayoutId id="2147483733"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62E20-501B-4874-B191-5B5A2A6C38AC}"/>
              </a:ext>
            </a:extLst>
          </p:cNvPr>
          <p:cNvSpPr>
            <a:spLocks noGrp="1"/>
          </p:cNvSpPr>
          <p:nvPr>
            <p:ph type="title"/>
          </p:nvPr>
        </p:nvSpPr>
        <p:spPr>
          <a:xfrm>
            <a:off x="685800" y="908651"/>
            <a:ext cx="3620882" cy="3640345"/>
          </a:xfrm>
        </p:spPr>
        <p:txBody>
          <a:bodyPr vert="horz" lIns="91440" tIns="45720" rIns="91440" bIns="45720" rtlCol="0" anchor="t">
            <a:normAutofit/>
          </a:bodyPr>
          <a:lstStyle/>
          <a:p>
            <a:r>
              <a:rPr lang="en-US" dirty="0">
                <a:solidFill>
                  <a:schemeClr val="bg1"/>
                </a:solidFill>
              </a:rPr>
              <a:t>School management system </a:t>
            </a:r>
          </a:p>
        </p:txBody>
      </p:sp>
      <p:cxnSp>
        <p:nvCxnSpPr>
          <p:cNvPr id="29" name="Straight Connector 2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3" descr="Complex maths formulae on a blackboard">
            <a:extLst>
              <a:ext uri="{FF2B5EF4-FFF2-40B4-BE49-F238E27FC236}">
                <a16:creationId xmlns:a16="http://schemas.microsoft.com/office/drawing/2014/main" id="{9214EB69-4D13-4A66-789E-3FC1AE9F6197}"/>
              </a:ext>
            </a:extLst>
          </p:cNvPr>
          <p:cNvPicPr>
            <a:picLocks noChangeAspect="1"/>
          </p:cNvPicPr>
          <p:nvPr/>
        </p:nvPicPr>
        <p:blipFill rotWithShape="1">
          <a:blip r:embed="rId2"/>
          <a:srcRect l="11063" r="11062" b="-1"/>
          <a:stretch/>
        </p:blipFill>
        <p:spPr>
          <a:xfrm>
            <a:off x="4876158" y="10"/>
            <a:ext cx="7315841" cy="6857990"/>
          </a:xfrm>
          <a:prstGeom prst="rect">
            <a:avLst/>
          </a:prstGeom>
        </p:spPr>
      </p:pic>
      <p:sp>
        <p:nvSpPr>
          <p:cNvPr id="3" name="TextBox 2">
            <a:extLst>
              <a:ext uri="{FF2B5EF4-FFF2-40B4-BE49-F238E27FC236}">
                <a16:creationId xmlns:a16="http://schemas.microsoft.com/office/drawing/2014/main" id="{2D38DBA1-8C1A-4A1A-BDC6-1966D322B9CB}"/>
              </a:ext>
            </a:extLst>
          </p:cNvPr>
          <p:cNvSpPr txBox="1"/>
          <p:nvPr/>
        </p:nvSpPr>
        <p:spPr>
          <a:xfrm>
            <a:off x="165683" y="5434895"/>
            <a:ext cx="4045591" cy="707886"/>
          </a:xfrm>
          <a:prstGeom prst="rect">
            <a:avLst/>
          </a:prstGeom>
          <a:noFill/>
        </p:spPr>
        <p:txBody>
          <a:bodyPr wrap="square" rtlCol="0">
            <a:spAutoFit/>
          </a:bodyPr>
          <a:lstStyle/>
          <a:p>
            <a:pPr>
              <a:spcBef>
                <a:spcPct val="0"/>
              </a:spcBef>
            </a:pPr>
            <a:r>
              <a:rPr lang="en-US" sz="4000" cap="all" spc="30" dirty="0" err="1">
                <a:solidFill>
                  <a:schemeClr val="bg1"/>
                </a:solidFill>
                <a:latin typeface="+mj-lt"/>
                <a:ea typeface="+mj-ea"/>
                <a:cs typeface="+mj-cs"/>
              </a:rPr>
              <a:t>Dr.Yasser</a:t>
            </a:r>
            <a:r>
              <a:rPr lang="en-US" sz="4000" cap="all" spc="30" dirty="0">
                <a:solidFill>
                  <a:schemeClr val="bg1"/>
                </a:solidFill>
                <a:latin typeface="+mj-lt"/>
                <a:ea typeface="+mj-ea"/>
                <a:cs typeface="+mj-cs"/>
              </a:rPr>
              <a:t> </a:t>
            </a:r>
            <a:r>
              <a:rPr lang="en-US" sz="4000" cap="all" spc="30" dirty="0" err="1">
                <a:solidFill>
                  <a:schemeClr val="bg1"/>
                </a:solidFill>
                <a:latin typeface="+mj-lt"/>
                <a:ea typeface="+mj-ea"/>
                <a:cs typeface="+mj-cs"/>
              </a:rPr>
              <a:t>omar</a:t>
            </a:r>
            <a:r>
              <a:rPr lang="en-US" sz="4000" cap="all" spc="30" dirty="0">
                <a:solidFill>
                  <a:schemeClr val="bg1"/>
                </a:solidFill>
                <a:latin typeface="+mj-lt"/>
                <a:ea typeface="+mj-ea"/>
                <a:cs typeface="+mj-cs"/>
              </a:rPr>
              <a:t> </a:t>
            </a:r>
          </a:p>
        </p:txBody>
      </p:sp>
    </p:spTree>
    <p:extLst>
      <p:ext uri="{BB962C8B-B14F-4D97-AF65-F5344CB8AC3E}">
        <p14:creationId xmlns:p14="http://schemas.microsoft.com/office/powerpoint/2010/main" val="82573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5B1D33-9A08-4D56-8A82-8C54A1505762}"/>
              </a:ext>
            </a:extLst>
          </p:cNvPr>
          <p:cNvPicPr>
            <a:picLocks noChangeAspect="1"/>
          </p:cNvPicPr>
          <p:nvPr/>
        </p:nvPicPr>
        <p:blipFill>
          <a:blip r:embed="rId2"/>
          <a:stretch>
            <a:fillRect/>
          </a:stretch>
        </p:blipFill>
        <p:spPr>
          <a:xfrm>
            <a:off x="0" y="0"/>
            <a:ext cx="12192000" cy="6857999"/>
          </a:xfrm>
          <a:prstGeom prst="rect">
            <a:avLst/>
          </a:prstGeom>
        </p:spPr>
      </p:pic>
      <p:sp>
        <p:nvSpPr>
          <p:cNvPr id="6" name="Title 5">
            <a:extLst>
              <a:ext uri="{FF2B5EF4-FFF2-40B4-BE49-F238E27FC236}">
                <a16:creationId xmlns:a16="http://schemas.microsoft.com/office/drawing/2014/main" id="{4F79F58F-C3E4-4424-A5D3-AA5E29239516}"/>
              </a:ext>
            </a:extLst>
          </p:cNvPr>
          <p:cNvSpPr>
            <a:spLocks noGrp="1"/>
          </p:cNvSpPr>
          <p:nvPr>
            <p:ph type="title"/>
          </p:nvPr>
        </p:nvSpPr>
        <p:spPr>
          <a:xfrm>
            <a:off x="173182" y="899024"/>
            <a:ext cx="4343400" cy="3506718"/>
          </a:xfrm>
        </p:spPr>
        <p:txBody>
          <a:bodyPr vert="horz" lIns="91440" tIns="45720" rIns="91440" bIns="45720" rtlCol="0" anchor="t">
            <a:normAutofit/>
          </a:bodyPr>
          <a:lstStyle/>
          <a:p>
            <a:pPr>
              <a:lnSpc>
                <a:spcPct val="90000"/>
              </a:lnSpc>
            </a:pPr>
            <a:r>
              <a:rPr lang="en-US" sz="2500" b="1" dirty="0"/>
              <a:t>HERE WE WANTS TO KNOW STUDENT NAME AND COURSES HAVE TAKED BY STUDENTS AND GRADES OF THIS COURSES ALSO WHO IS TEACHING THIS COURSE</a:t>
            </a:r>
            <a:br>
              <a:rPr lang="en-US" sz="2500" b="1" dirty="0"/>
            </a:br>
            <a:endParaRPr lang="en-US" sz="2500" dirty="0"/>
          </a:p>
        </p:txBody>
      </p:sp>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Table&#10;&#10;Description automatically generated">
            <a:extLst>
              <a:ext uri="{FF2B5EF4-FFF2-40B4-BE49-F238E27FC236}">
                <a16:creationId xmlns:a16="http://schemas.microsoft.com/office/drawing/2014/main" id="{A56CA12B-1FF6-5D2A-6401-78BB84E5DA84}"/>
              </a:ext>
            </a:extLst>
          </p:cNvPr>
          <p:cNvPicPr>
            <a:picLocks noChangeAspect="1"/>
          </p:cNvPicPr>
          <p:nvPr/>
        </p:nvPicPr>
        <p:blipFill rotWithShape="1">
          <a:blip r:embed="rId3">
            <a:extLst>
              <a:ext uri="{28A0092B-C50C-407E-A947-70E740481C1C}">
                <a14:useLocalDpi xmlns:a14="http://schemas.microsoft.com/office/drawing/2010/main" val="0"/>
              </a:ext>
            </a:extLst>
          </a:blip>
          <a:srcRect r="3081"/>
          <a:stretch/>
        </p:blipFill>
        <p:spPr>
          <a:xfrm>
            <a:off x="4516582" y="899024"/>
            <a:ext cx="7353299" cy="394162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53961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2865-D81A-146F-EBF1-0BB85A305A5F}"/>
              </a:ext>
            </a:extLst>
          </p:cNvPr>
          <p:cNvSpPr>
            <a:spLocks noGrp="1"/>
          </p:cNvSpPr>
          <p:nvPr>
            <p:ph type="title"/>
          </p:nvPr>
        </p:nvSpPr>
        <p:spPr/>
        <p:txBody>
          <a:bodyPr/>
          <a:lstStyle/>
          <a:p>
            <a:r>
              <a:rPr lang="en-US" dirty="0"/>
              <a:t>Forth Query</a:t>
            </a:r>
          </a:p>
        </p:txBody>
      </p:sp>
      <p:sp>
        <p:nvSpPr>
          <p:cNvPr id="3" name="Content Placeholder 2">
            <a:extLst>
              <a:ext uri="{FF2B5EF4-FFF2-40B4-BE49-F238E27FC236}">
                <a16:creationId xmlns:a16="http://schemas.microsoft.com/office/drawing/2014/main" id="{44661F32-85AD-1381-4E04-48DDAF446B61}"/>
              </a:ext>
            </a:extLst>
          </p:cNvPr>
          <p:cNvSpPr>
            <a:spLocks noGrp="1"/>
          </p:cNvSpPr>
          <p:nvPr>
            <p:ph idx="1"/>
          </p:nvPr>
        </p:nvSpPr>
        <p:spPr/>
        <p:txBody>
          <a:bodyPr>
            <a:normAutofit/>
          </a:bodyPr>
          <a:lstStyle/>
          <a:p>
            <a:pPr marL="0" indent="0">
              <a:buNone/>
            </a:pPr>
            <a:r>
              <a:rPr lang="en-US" sz="2400" b="1" dirty="0">
                <a:solidFill>
                  <a:srgbClr val="FF0000"/>
                </a:solidFill>
              </a:rPr>
              <a:t>select S.sid, S.name AS Student_Name ,C.name AS Course_Name, E.grade AS Student_grade ,T.name AS teacher_Name</a:t>
            </a:r>
          </a:p>
          <a:p>
            <a:pPr marL="0" indent="0">
              <a:buNone/>
            </a:pPr>
            <a:r>
              <a:rPr lang="en-US" sz="2400" b="1" dirty="0">
                <a:solidFill>
                  <a:srgbClr val="FF0000"/>
                </a:solidFill>
              </a:rPr>
              <a:t>from enrollment E </a:t>
            </a:r>
          </a:p>
          <a:p>
            <a:pPr marL="0" indent="0">
              <a:buNone/>
            </a:pPr>
            <a:r>
              <a:rPr lang="en-US" sz="2400" b="1" dirty="0">
                <a:solidFill>
                  <a:srgbClr val="FF0000"/>
                </a:solidFill>
              </a:rPr>
              <a:t>inner join student S on E.sid = S.sid</a:t>
            </a:r>
          </a:p>
          <a:p>
            <a:pPr marL="0" indent="0">
              <a:buNone/>
            </a:pPr>
            <a:r>
              <a:rPr lang="en-US" sz="2400" b="1" dirty="0">
                <a:solidFill>
                  <a:srgbClr val="FF0000"/>
                </a:solidFill>
              </a:rPr>
              <a:t>inner join course C on E.code = C.code</a:t>
            </a:r>
          </a:p>
          <a:p>
            <a:pPr marL="0" indent="0">
              <a:buNone/>
            </a:pPr>
            <a:r>
              <a:rPr lang="en-US" sz="2400" b="1" dirty="0">
                <a:solidFill>
                  <a:srgbClr val="FF0000"/>
                </a:solidFill>
              </a:rPr>
              <a:t>inner join teacher T on C.teacher_id = T.teacher_id;</a:t>
            </a:r>
          </a:p>
        </p:txBody>
      </p:sp>
    </p:spTree>
    <p:extLst>
      <p:ext uri="{BB962C8B-B14F-4D97-AF65-F5344CB8AC3E}">
        <p14:creationId xmlns:p14="http://schemas.microsoft.com/office/powerpoint/2010/main" val="66912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ABF80C2-35FC-4F44-B496-9E594E263687}"/>
              </a:ext>
            </a:extLst>
          </p:cNvPr>
          <p:cNvPicPr>
            <a:picLocks noChangeAspect="1"/>
          </p:cNvPicPr>
          <p:nvPr/>
        </p:nvPicPr>
        <p:blipFill>
          <a:blip r:embed="rId2"/>
          <a:stretch>
            <a:fillRect/>
          </a:stretch>
        </p:blipFill>
        <p:spPr>
          <a:xfrm>
            <a:off x="21936" y="1"/>
            <a:ext cx="12192000" cy="6857999"/>
          </a:xfrm>
          <a:prstGeom prst="rect">
            <a:avLst/>
          </a:prstGeom>
        </p:spPr>
      </p:pic>
      <p:pic>
        <p:nvPicPr>
          <p:cNvPr id="5" name="Picture 4" descr="Table&#10;&#10;Description automatically generated">
            <a:extLst>
              <a:ext uri="{FF2B5EF4-FFF2-40B4-BE49-F238E27FC236}">
                <a16:creationId xmlns:a16="http://schemas.microsoft.com/office/drawing/2014/main" id="{C4B2B4CA-14ED-2ABD-D092-9ADC8E169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1" y="1016776"/>
            <a:ext cx="5857108" cy="4824448"/>
          </a:xfrm>
          <a:prstGeom prst="rect">
            <a:avLst/>
          </a:prstGeom>
        </p:spPr>
      </p:pic>
      <p:sp>
        <p:nvSpPr>
          <p:cNvPr id="6" name="Title 5">
            <a:extLst>
              <a:ext uri="{FF2B5EF4-FFF2-40B4-BE49-F238E27FC236}">
                <a16:creationId xmlns:a16="http://schemas.microsoft.com/office/drawing/2014/main" id="{C2C20A5A-121D-40A6-846B-B73B08C7EC1F}"/>
              </a:ext>
            </a:extLst>
          </p:cNvPr>
          <p:cNvSpPr>
            <a:spLocks noGrp="1"/>
          </p:cNvSpPr>
          <p:nvPr>
            <p:ph type="title"/>
          </p:nvPr>
        </p:nvSpPr>
        <p:spPr>
          <a:xfrm>
            <a:off x="7182541" y="870596"/>
            <a:ext cx="4484127" cy="3747820"/>
          </a:xfrm>
        </p:spPr>
        <p:txBody>
          <a:bodyPr vert="horz" lIns="91440" tIns="45720" rIns="91440" bIns="45720" rtlCol="0" anchor="t">
            <a:normAutofit/>
          </a:bodyPr>
          <a:lstStyle/>
          <a:p>
            <a:pPr>
              <a:lnSpc>
                <a:spcPct val="90000"/>
              </a:lnSpc>
            </a:pPr>
            <a:r>
              <a:rPr lang="en-US" sz="4200" b="1" dirty="0"/>
              <a:t>The system must count the number of children of one of the parents</a:t>
            </a:r>
            <a:br>
              <a:rPr lang="en-US" sz="4200" b="1" dirty="0"/>
            </a:br>
            <a:endParaRPr lang="en-US" sz="4200" dirty="0"/>
          </a:p>
        </p:txBody>
      </p:sp>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2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423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2C3B-61F3-CB6E-7F93-40B176AA331B}"/>
              </a:ext>
            </a:extLst>
          </p:cNvPr>
          <p:cNvSpPr>
            <a:spLocks noGrp="1"/>
          </p:cNvSpPr>
          <p:nvPr>
            <p:ph type="title"/>
          </p:nvPr>
        </p:nvSpPr>
        <p:spPr/>
        <p:txBody>
          <a:bodyPr/>
          <a:lstStyle/>
          <a:p>
            <a:r>
              <a:rPr lang="en-US" dirty="0"/>
              <a:t>Fifth Query</a:t>
            </a:r>
          </a:p>
        </p:txBody>
      </p:sp>
      <p:sp>
        <p:nvSpPr>
          <p:cNvPr id="3" name="Content Placeholder 2">
            <a:extLst>
              <a:ext uri="{FF2B5EF4-FFF2-40B4-BE49-F238E27FC236}">
                <a16:creationId xmlns:a16="http://schemas.microsoft.com/office/drawing/2014/main" id="{2DBF5BBF-7BEB-B4AE-6627-9299CF919F4C}"/>
              </a:ext>
            </a:extLst>
          </p:cNvPr>
          <p:cNvSpPr>
            <a:spLocks noGrp="1"/>
          </p:cNvSpPr>
          <p:nvPr>
            <p:ph idx="1"/>
          </p:nvPr>
        </p:nvSpPr>
        <p:spPr/>
        <p:txBody>
          <a:bodyPr>
            <a:normAutofit/>
          </a:bodyPr>
          <a:lstStyle/>
          <a:p>
            <a:pPr marL="0" indent="0">
              <a:buNone/>
            </a:pPr>
            <a:r>
              <a:rPr lang="en-US" sz="2400" b="1" dirty="0">
                <a:solidFill>
                  <a:srgbClr val="FF0000"/>
                </a:solidFill>
              </a:rPr>
              <a:t>select name "Parent Name", count(sid) AS "Number Of Childern "</a:t>
            </a:r>
          </a:p>
          <a:p>
            <a:pPr marL="0" indent="0">
              <a:buNone/>
            </a:pPr>
            <a:r>
              <a:rPr lang="en-US" sz="2400" b="1" dirty="0">
                <a:solidFill>
                  <a:srgbClr val="FF0000"/>
                </a:solidFill>
              </a:rPr>
              <a:t> from parent group by name;</a:t>
            </a:r>
          </a:p>
        </p:txBody>
      </p:sp>
    </p:spTree>
    <p:extLst>
      <p:ext uri="{BB962C8B-B14F-4D97-AF65-F5344CB8AC3E}">
        <p14:creationId xmlns:p14="http://schemas.microsoft.com/office/powerpoint/2010/main" val="131400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attern of colored wooden pathways">
            <a:extLst>
              <a:ext uri="{FF2B5EF4-FFF2-40B4-BE49-F238E27FC236}">
                <a16:creationId xmlns:a16="http://schemas.microsoft.com/office/drawing/2014/main" id="{3FAE3573-0F62-A024-A009-2F0A7E300680}"/>
              </a:ext>
            </a:extLst>
          </p:cNvPr>
          <p:cNvPicPr>
            <a:picLocks noGrp="1" noChangeAspect="1"/>
          </p:cNvPicPr>
          <p:nvPr>
            <p:ph idx="1"/>
          </p:nvPr>
        </p:nvPicPr>
        <p:blipFill rotWithShape="1">
          <a:blip r:embed="rId2"/>
          <a:srcRect t="4755" b="10658"/>
          <a:stretch/>
        </p:blipFill>
        <p:spPr>
          <a:xfrm>
            <a:off x="2307" y="0"/>
            <a:ext cx="12192000" cy="7238989"/>
          </a:xfrm>
          <a:prstGeom prst="rect">
            <a:avLst/>
          </a:prstGeom>
        </p:spPr>
      </p:pic>
      <p:sp>
        <p:nvSpPr>
          <p:cNvPr id="15" name="Rectangle 14">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F97B824-4FB4-B751-1D0C-EC1FBA15D47B}"/>
              </a:ext>
            </a:extLst>
          </p:cNvPr>
          <p:cNvSpPr/>
          <p:nvPr/>
        </p:nvSpPr>
        <p:spPr>
          <a:xfrm>
            <a:off x="127802" y="174149"/>
            <a:ext cx="6819900" cy="12617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6"/>
                </a:solidFill>
              </a:rPr>
              <a:t>The system must trace the updates that happen to student grade to know is he deserving or someone trying to cheat student grades </a:t>
            </a:r>
          </a:p>
        </p:txBody>
      </p:sp>
      <p:pic>
        <p:nvPicPr>
          <p:cNvPr id="10" name="Picture 9" descr="Table&#10;&#10;Description automatically generated">
            <a:extLst>
              <a:ext uri="{FF2B5EF4-FFF2-40B4-BE49-F238E27FC236}">
                <a16:creationId xmlns:a16="http://schemas.microsoft.com/office/drawing/2014/main" id="{8DCA7D62-9EAD-EC53-084B-FCA4B4D4D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87" y="1723952"/>
            <a:ext cx="3508232" cy="3390901"/>
          </a:xfrm>
          <a:prstGeom prst="rect">
            <a:avLst/>
          </a:prstGeom>
        </p:spPr>
      </p:pic>
      <p:pic>
        <p:nvPicPr>
          <p:cNvPr id="11" name="Picture 10" descr="Table&#10;&#10;Description automatically generated">
            <a:extLst>
              <a:ext uri="{FF2B5EF4-FFF2-40B4-BE49-F238E27FC236}">
                <a16:creationId xmlns:a16="http://schemas.microsoft.com/office/drawing/2014/main" id="{6E410EDE-23AB-9ED2-ABB3-7E0F3B57A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0970" y="1462072"/>
            <a:ext cx="3234789" cy="3450932"/>
          </a:xfrm>
          <a:prstGeom prst="rect">
            <a:avLst/>
          </a:prstGeom>
        </p:spPr>
      </p:pic>
      <p:sp>
        <p:nvSpPr>
          <p:cNvPr id="19" name="TextBox 18">
            <a:extLst>
              <a:ext uri="{FF2B5EF4-FFF2-40B4-BE49-F238E27FC236}">
                <a16:creationId xmlns:a16="http://schemas.microsoft.com/office/drawing/2014/main" id="{DD2F52E3-909A-9EF8-D7DF-3FB84E4BAA9D}"/>
              </a:ext>
            </a:extLst>
          </p:cNvPr>
          <p:cNvSpPr txBox="1"/>
          <p:nvPr/>
        </p:nvSpPr>
        <p:spPr>
          <a:xfrm>
            <a:off x="454982" y="5867403"/>
            <a:ext cx="6165540" cy="646331"/>
          </a:xfrm>
          <a:prstGeom prst="rect">
            <a:avLst/>
          </a:prstGeom>
          <a:noFill/>
        </p:spPr>
        <p:txBody>
          <a:bodyPr wrap="square">
            <a:spAutoFit/>
          </a:bodyPr>
          <a:lstStyle/>
          <a:p>
            <a:r>
              <a:rPr lang="en-US" b="1" dirty="0">
                <a:solidFill>
                  <a:schemeClr val="accent6"/>
                </a:solidFill>
              </a:rPr>
              <a:t>AS WE SEE STUDENT NUMBER 2 CHANGER FROM GRADES (B AND C) TO GRADE (A)</a:t>
            </a:r>
          </a:p>
        </p:txBody>
      </p:sp>
    </p:spTree>
    <p:extLst>
      <p:ext uri="{BB962C8B-B14F-4D97-AF65-F5344CB8AC3E}">
        <p14:creationId xmlns:p14="http://schemas.microsoft.com/office/powerpoint/2010/main" val="689889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attern of colored wooden pathways">
            <a:extLst>
              <a:ext uri="{FF2B5EF4-FFF2-40B4-BE49-F238E27FC236}">
                <a16:creationId xmlns:a16="http://schemas.microsoft.com/office/drawing/2014/main" id="{3FAE3573-0F62-A024-A009-2F0A7E300680}"/>
              </a:ext>
            </a:extLst>
          </p:cNvPr>
          <p:cNvPicPr>
            <a:picLocks noGrp="1" noChangeAspect="1"/>
          </p:cNvPicPr>
          <p:nvPr>
            <p:ph idx="1"/>
          </p:nvPr>
        </p:nvPicPr>
        <p:blipFill rotWithShape="1">
          <a:blip r:embed="rId2"/>
          <a:srcRect t="4755" b="10658"/>
          <a:stretch/>
        </p:blipFill>
        <p:spPr>
          <a:xfrm>
            <a:off x="-7662" y="-256306"/>
            <a:ext cx="12192000" cy="7238989"/>
          </a:xfrm>
          <a:prstGeom prst="rect">
            <a:avLst/>
          </a:prstGeom>
        </p:spPr>
      </p:pic>
      <p:sp>
        <p:nvSpPr>
          <p:cNvPr id="15" name="Rectangle 14">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F97B824-4FB4-B751-1D0C-EC1FBA15D47B}"/>
              </a:ext>
            </a:extLst>
          </p:cNvPr>
          <p:cNvSpPr/>
          <p:nvPr/>
        </p:nvSpPr>
        <p:spPr>
          <a:xfrm>
            <a:off x="127802" y="174150"/>
            <a:ext cx="6819900" cy="1139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6"/>
                </a:solidFill>
              </a:rPr>
              <a:t>SO, WE HAVE MADE TRIGGERS TO KNOW THE OLD GRADES AND THE NEW ONE ALSE TO KNOW WHO WAS CHANGING IT  </a:t>
            </a:r>
          </a:p>
        </p:txBody>
      </p:sp>
      <p:pic>
        <p:nvPicPr>
          <p:cNvPr id="21" name="Picture 20" descr="Table&#10;&#10;Description automatically generated">
            <a:extLst>
              <a:ext uri="{FF2B5EF4-FFF2-40B4-BE49-F238E27FC236}">
                <a16:creationId xmlns:a16="http://schemas.microsoft.com/office/drawing/2014/main" id="{72BA0CF6-8991-C53F-544E-6029A951E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8" y="2468820"/>
            <a:ext cx="6063803" cy="2198430"/>
          </a:xfrm>
          <a:prstGeom prst="rect">
            <a:avLst/>
          </a:prstGeom>
        </p:spPr>
      </p:pic>
    </p:spTree>
    <p:extLst>
      <p:ext uri="{BB962C8B-B14F-4D97-AF65-F5344CB8AC3E}">
        <p14:creationId xmlns:p14="http://schemas.microsoft.com/office/powerpoint/2010/main" val="2132446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90F5-77E4-78D1-7F47-BA1DB80DA32E}"/>
              </a:ext>
            </a:extLst>
          </p:cNvPr>
          <p:cNvSpPr>
            <a:spLocks noGrp="1"/>
          </p:cNvSpPr>
          <p:nvPr>
            <p:ph type="title"/>
          </p:nvPr>
        </p:nvSpPr>
        <p:spPr/>
        <p:txBody>
          <a:bodyPr/>
          <a:lstStyle/>
          <a:p>
            <a:r>
              <a:rPr lang="en-US" dirty="0"/>
              <a:t>Trigger</a:t>
            </a:r>
          </a:p>
        </p:txBody>
      </p:sp>
      <p:sp>
        <p:nvSpPr>
          <p:cNvPr id="3" name="Content Placeholder 2">
            <a:extLst>
              <a:ext uri="{FF2B5EF4-FFF2-40B4-BE49-F238E27FC236}">
                <a16:creationId xmlns:a16="http://schemas.microsoft.com/office/drawing/2014/main" id="{DC7557F7-A42E-8C8C-1F1C-21BB5818034C}"/>
              </a:ext>
            </a:extLst>
          </p:cNvPr>
          <p:cNvSpPr>
            <a:spLocks noGrp="1"/>
          </p:cNvSpPr>
          <p:nvPr>
            <p:ph idx="1"/>
          </p:nvPr>
        </p:nvSpPr>
        <p:spPr>
          <a:xfrm>
            <a:off x="328475" y="1473693"/>
            <a:ext cx="11063426" cy="4455521"/>
          </a:xfrm>
        </p:spPr>
        <p:txBody>
          <a:bodyPr>
            <a:normAutofit fontScale="55000" lnSpcReduction="20000"/>
          </a:bodyPr>
          <a:lstStyle/>
          <a:p>
            <a:pPr marL="0" indent="0">
              <a:buNone/>
            </a:pPr>
            <a:endParaRPr lang="en-US" dirty="0"/>
          </a:p>
          <a:p>
            <a:pPr marL="0" indent="0">
              <a:buNone/>
            </a:pPr>
            <a:r>
              <a:rPr lang="en-US" sz="2200" b="1" dirty="0">
                <a:solidFill>
                  <a:srgbClr val="FF0000"/>
                </a:solidFill>
              </a:rPr>
              <a:t>create table auditGrade (sid number, oldgrade varchar2(10) , newgrade varchar2(10) , userr varchar2(40) , trxdate date)</a:t>
            </a:r>
          </a:p>
          <a:p>
            <a:pPr marL="0" indent="0">
              <a:buNone/>
            </a:pPr>
            <a:endParaRPr lang="en-US" sz="2200" b="1" dirty="0">
              <a:solidFill>
                <a:srgbClr val="FF0000"/>
              </a:solidFill>
            </a:endParaRPr>
          </a:p>
          <a:p>
            <a:pPr marL="0" indent="0">
              <a:buNone/>
            </a:pPr>
            <a:r>
              <a:rPr lang="en-US" sz="2200" b="1" dirty="0">
                <a:solidFill>
                  <a:srgbClr val="FF0000"/>
                </a:solidFill>
              </a:rPr>
              <a:t>create or replace trigger lockGrade before update of grade on enrollment </a:t>
            </a:r>
          </a:p>
          <a:p>
            <a:pPr marL="0" indent="0">
              <a:buNone/>
            </a:pPr>
            <a:r>
              <a:rPr lang="en-US" sz="2200" b="1" dirty="0">
                <a:solidFill>
                  <a:srgbClr val="FF0000"/>
                </a:solidFill>
              </a:rPr>
              <a:t>for each row</a:t>
            </a:r>
          </a:p>
          <a:p>
            <a:pPr marL="0" indent="0">
              <a:buNone/>
            </a:pPr>
            <a:r>
              <a:rPr lang="en-US" sz="2200" b="1" dirty="0">
                <a:solidFill>
                  <a:srgbClr val="FF0000"/>
                </a:solidFill>
              </a:rPr>
              <a:t>declare</a:t>
            </a:r>
          </a:p>
          <a:p>
            <a:pPr marL="0" indent="0">
              <a:buNone/>
            </a:pPr>
            <a:r>
              <a:rPr lang="en-US" sz="2200" b="1" dirty="0">
                <a:solidFill>
                  <a:srgbClr val="FF0000"/>
                </a:solidFill>
              </a:rPr>
              <a:t>begin</a:t>
            </a:r>
          </a:p>
          <a:p>
            <a:pPr marL="0" indent="0">
              <a:buNone/>
            </a:pPr>
            <a:r>
              <a:rPr lang="en-US" sz="2200" b="1" dirty="0">
                <a:solidFill>
                  <a:srgbClr val="FF0000"/>
                </a:solidFill>
              </a:rPr>
              <a:t> insert into auditGrade(sid,oldgrade,newgrade,userr,trxdate)</a:t>
            </a:r>
          </a:p>
          <a:p>
            <a:pPr marL="0" indent="0">
              <a:buNone/>
            </a:pPr>
            <a:r>
              <a:rPr lang="en-US" sz="2200" b="1" dirty="0">
                <a:solidFill>
                  <a:srgbClr val="FF0000"/>
                </a:solidFill>
              </a:rPr>
              <a:t> values(:new.sid,:old.grade,:new.grade,user,sysdate);</a:t>
            </a:r>
          </a:p>
          <a:p>
            <a:pPr marL="0" indent="0">
              <a:buNone/>
            </a:pPr>
            <a:r>
              <a:rPr lang="en-US" sz="2200" b="1" dirty="0">
                <a:solidFill>
                  <a:srgbClr val="FF0000"/>
                </a:solidFill>
              </a:rPr>
              <a:t> end;</a:t>
            </a:r>
          </a:p>
          <a:p>
            <a:pPr marL="0" indent="0">
              <a:buNone/>
            </a:pPr>
            <a:endParaRPr lang="en-US" sz="2200" b="1" dirty="0">
              <a:solidFill>
                <a:srgbClr val="FF0000"/>
              </a:solidFill>
            </a:endParaRPr>
          </a:p>
          <a:p>
            <a:pPr marL="0" indent="0">
              <a:buNone/>
            </a:pPr>
            <a:r>
              <a:rPr lang="en-US" sz="2200" b="1" dirty="0">
                <a:solidFill>
                  <a:srgbClr val="FF0000"/>
                </a:solidFill>
              </a:rPr>
              <a:t>   </a:t>
            </a:r>
          </a:p>
          <a:p>
            <a:pPr marL="0" indent="0">
              <a:buNone/>
            </a:pPr>
            <a:r>
              <a:rPr lang="en-US" sz="2200" b="1" dirty="0">
                <a:solidFill>
                  <a:srgbClr val="FF0000"/>
                </a:solidFill>
              </a:rPr>
              <a:t>update enrollment set grade='A+' where sid=1;                      </a:t>
            </a:r>
          </a:p>
          <a:p>
            <a:pPr marL="0" indent="0">
              <a:buNone/>
            </a:pPr>
            <a:r>
              <a:rPr lang="en-US" sz="2200" b="1" dirty="0">
                <a:solidFill>
                  <a:srgbClr val="FF0000"/>
                </a:solidFill>
              </a:rPr>
              <a:t>select * from auditGrade;</a:t>
            </a:r>
          </a:p>
        </p:txBody>
      </p:sp>
    </p:spTree>
    <p:extLst>
      <p:ext uri="{BB962C8B-B14F-4D97-AF65-F5344CB8AC3E}">
        <p14:creationId xmlns:p14="http://schemas.microsoft.com/office/powerpoint/2010/main" val="713602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attern of colored wooden pathways">
            <a:extLst>
              <a:ext uri="{FF2B5EF4-FFF2-40B4-BE49-F238E27FC236}">
                <a16:creationId xmlns:a16="http://schemas.microsoft.com/office/drawing/2014/main" id="{3FAE3573-0F62-A024-A009-2F0A7E300680}"/>
              </a:ext>
            </a:extLst>
          </p:cNvPr>
          <p:cNvPicPr>
            <a:picLocks noGrp="1" noChangeAspect="1"/>
          </p:cNvPicPr>
          <p:nvPr>
            <p:ph idx="1"/>
          </p:nvPr>
        </p:nvPicPr>
        <p:blipFill rotWithShape="1">
          <a:blip r:embed="rId2"/>
          <a:srcRect t="4755" b="10658"/>
          <a:stretch/>
        </p:blipFill>
        <p:spPr>
          <a:xfrm>
            <a:off x="-7662" y="-256306"/>
            <a:ext cx="12192000" cy="7238989"/>
          </a:xfrm>
          <a:prstGeom prst="rect">
            <a:avLst/>
          </a:prstGeom>
        </p:spPr>
      </p:pic>
      <p:sp>
        <p:nvSpPr>
          <p:cNvPr id="15" name="Rectangle 14">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F97B824-4FB4-B751-1D0C-EC1FBA15D47B}"/>
              </a:ext>
            </a:extLst>
          </p:cNvPr>
          <p:cNvSpPr/>
          <p:nvPr/>
        </p:nvSpPr>
        <p:spPr>
          <a:xfrm>
            <a:off x="127802" y="174150"/>
            <a:ext cx="6819900" cy="1139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6"/>
                </a:solidFill>
              </a:rPr>
              <a:t>The admission wants to know the students who got Straight A+ for making discount  </a:t>
            </a:r>
          </a:p>
        </p:txBody>
      </p:sp>
      <p:pic>
        <p:nvPicPr>
          <p:cNvPr id="3" name="Picture 2" descr="Table&#10;&#10;Description automatically generated">
            <a:extLst>
              <a:ext uri="{FF2B5EF4-FFF2-40B4-BE49-F238E27FC236}">
                <a16:creationId xmlns:a16="http://schemas.microsoft.com/office/drawing/2014/main" id="{C0C701CF-1CAA-A7D7-F2E7-F52682B5A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4" y="1780927"/>
            <a:ext cx="4063912" cy="4530883"/>
          </a:xfrm>
          <a:prstGeom prst="rect">
            <a:avLst/>
          </a:prstGeom>
        </p:spPr>
      </p:pic>
    </p:spTree>
    <p:extLst>
      <p:ext uri="{BB962C8B-B14F-4D97-AF65-F5344CB8AC3E}">
        <p14:creationId xmlns:p14="http://schemas.microsoft.com/office/powerpoint/2010/main" val="294949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B2BB7-A4E6-A836-2299-E59B0D28D253}"/>
              </a:ext>
            </a:extLst>
          </p:cNvPr>
          <p:cNvSpPr>
            <a:spLocks noGrp="1"/>
          </p:cNvSpPr>
          <p:nvPr>
            <p:ph idx="1"/>
          </p:nvPr>
        </p:nvSpPr>
        <p:spPr>
          <a:xfrm>
            <a:off x="310719" y="372863"/>
            <a:ext cx="11081182" cy="6383044"/>
          </a:xfrm>
        </p:spPr>
        <p:txBody>
          <a:bodyPr>
            <a:normAutofit fontScale="85000" lnSpcReduction="20000"/>
          </a:bodyPr>
          <a:lstStyle/>
          <a:p>
            <a:pPr marL="0" indent="0">
              <a:buNone/>
            </a:pPr>
            <a:r>
              <a:rPr lang="en-US" b="1" dirty="0">
                <a:solidFill>
                  <a:srgbClr val="FF0000"/>
                </a:solidFill>
              </a:rPr>
              <a:t>create or replace function ChkStraightA(p_sid number)</a:t>
            </a:r>
          </a:p>
          <a:p>
            <a:pPr marL="0" indent="0">
              <a:buNone/>
            </a:pPr>
            <a:r>
              <a:rPr lang="en-US" b="1" dirty="0">
                <a:solidFill>
                  <a:srgbClr val="FF0000"/>
                </a:solidFill>
              </a:rPr>
              <a:t>return varchar2</a:t>
            </a:r>
          </a:p>
          <a:p>
            <a:pPr marL="0" indent="0">
              <a:buNone/>
            </a:pPr>
            <a:r>
              <a:rPr lang="en-US" b="1" dirty="0">
                <a:solidFill>
                  <a:srgbClr val="FF0000"/>
                </a:solidFill>
              </a:rPr>
              <a:t>is</a:t>
            </a:r>
          </a:p>
          <a:p>
            <a:pPr marL="0" indent="0">
              <a:buNone/>
            </a:pPr>
            <a:r>
              <a:rPr lang="en-US" b="1" dirty="0">
                <a:solidFill>
                  <a:srgbClr val="FF0000"/>
                </a:solidFill>
              </a:rPr>
              <a:t>v_count number;</a:t>
            </a:r>
          </a:p>
          <a:p>
            <a:pPr marL="0" indent="0">
              <a:buNone/>
            </a:pPr>
            <a:r>
              <a:rPr lang="en-US" b="1" dirty="0">
                <a:solidFill>
                  <a:srgbClr val="FF0000"/>
                </a:solidFill>
              </a:rPr>
              <a:t>begin</a:t>
            </a:r>
          </a:p>
          <a:p>
            <a:pPr marL="0" indent="0">
              <a:buNone/>
            </a:pPr>
            <a:r>
              <a:rPr lang="en-US" b="1" dirty="0">
                <a:solidFill>
                  <a:srgbClr val="FF0000"/>
                </a:solidFill>
              </a:rPr>
              <a:t>select count(*)</a:t>
            </a:r>
          </a:p>
          <a:p>
            <a:pPr marL="0" indent="0">
              <a:buNone/>
            </a:pPr>
            <a:r>
              <a:rPr lang="en-US" b="1" dirty="0">
                <a:solidFill>
                  <a:srgbClr val="FF0000"/>
                </a:solidFill>
              </a:rPr>
              <a:t>into v_count</a:t>
            </a:r>
          </a:p>
          <a:p>
            <a:pPr marL="0" indent="0">
              <a:buNone/>
            </a:pPr>
            <a:r>
              <a:rPr lang="en-US" b="1" dirty="0">
                <a:solidFill>
                  <a:srgbClr val="FF0000"/>
                </a:solidFill>
              </a:rPr>
              <a:t>from enrollment</a:t>
            </a:r>
          </a:p>
          <a:p>
            <a:pPr marL="0" indent="0">
              <a:buNone/>
            </a:pPr>
            <a:r>
              <a:rPr lang="en-US" b="1" dirty="0">
                <a:solidFill>
                  <a:srgbClr val="FF0000"/>
                </a:solidFill>
              </a:rPr>
              <a:t>where sid=p_sid</a:t>
            </a:r>
          </a:p>
          <a:p>
            <a:pPr marL="0" indent="0">
              <a:buNone/>
            </a:pPr>
            <a:r>
              <a:rPr lang="en-US" b="1" dirty="0">
                <a:solidFill>
                  <a:srgbClr val="FF0000"/>
                </a:solidFill>
              </a:rPr>
              <a:t>and grade &lt;&gt; 'A+';</a:t>
            </a:r>
          </a:p>
          <a:p>
            <a:pPr marL="0" indent="0">
              <a:buNone/>
            </a:pPr>
            <a:r>
              <a:rPr lang="en-US" b="1" dirty="0">
                <a:solidFill>
                  <a:srgbClr val="FF0000"/>
                </a:solidFill>
              </a:rPr>
              <a:t>if v_count =0 </a:t>
            </a:r>
          </a:p>
          <a:p>
            <a:pPr marL="0" indent="0">
              <a:buNone/>
            </a:pPr>
            <a:r>
              <a:rPr lang="en-US" b="1" dirty="0">
                <a:solidFill>
                  <a:srgbClr val="FF0000"/>
                </a:solidFill>
              </a:rPr>
              <a:t>then return 'Straight A+';</a:t>
            </a:r>
          </a:p>
          <a:p>
            <a:pPr marL="0" indent="0">
              <a:buNone/>
            </a:pPr>
            <a:r>
              <a:rPr lang="en-US" b="1" dirty="0">
                <a:solidFill>
                  <a:srgbClr val="FF0000"/>
                </a:solidFill>
              </a:rPr>
              <a:t>else return NULL;</a:t>
            </a:r>
          </a:p>
          <a:p>
            <a:pPr marL="0" indent="0">
              <a:buNone/>
            </a:pPr>
            <a:r>
              <a:rPr lang="en-US" b="1" dirty="0">
                <a:solidFill>
                  <a:srgbClr val="FF0000"/>
                </a:solidFill>
              </a:rPr>
              <a:t>end if;</a:t>
            </a:r>
          </a:p>
          <a:p>
            <a:pPr marL="0" indent="0">
              <a:buNone/>
            </a:pPr>
            <a:r>
              <a:rPr lang="en-US" b="1" dirty="0">
                <a:solidFill>
                  <a:srgbClr val="FF0000"/>
                </a:solidFill>
              </a:rPr>
              <a:t>end;</a:t>
            </a:r>
          </a:p>
          <a:p>
            <a:pPr marL="0" indent="0">
              <a:buNone/>
            </a:pPr>
            <a:r>
              <a:rPr lang="en-US" b="1" dirty="0">
                <a:solidFill>
                  <a:srgbClr val="FF0000"/>
                </a:solidFill>
              </a:rPr>
              <a:t>select sid,name,ChkStraightA(sid) AS "Stright A+" from student;</a:t>
            </a:r>
          </a:p>
        </p:txBody>
      </p:sp>
    </p:spTree>
    <p:extLst>
      <p:ext uri="{BB962C8B-B14F-4D97-AF65-F5344CB8AC3E}">
        <p14:creationId xmlns:p14="http://schemas.microsoft.com/office/powerpoint/2010/main" val="375196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3EFF18A-FB0F-4299-AD02-DD7FC03FBBE8}"/>
              </a:ext>
            </a:extLst>
          </p:cNvPr>
          <p:cNvSpPr>
            <a:spLocks noGrp="1"/>
          </p:cNvSpPr>
          <p:nvPr>
            <p:ph type="title"/>
          </p:nvPr>
        </p:nvSpPr>
        <p:spPr>
          <a:xfrm>
            <a:off x="685800" y="908651"/>
            <a:ext cx="3620882" cy="3640345"/>
          </a:xfrm>
        </p:spPr>
        <p:txBody>
          <a:bodyPr vert="horz" lIns="91440" tIns="45720" rIns="91440" bIns="45720" rtlCol="0" anchor="t">
            <a:normAutofit/>
          </a:bodyPr>
          <a:lstStyle/>
          <a:p>
            <a:r>
              <a:rPr lang="en-US" sz="8800" dirty="0">
                <a:solidFill>
                  <a:schemeClr val="bg1"/>
                </a:solidFill>
              </a:rPr>
              <a:t>Thank you </a:t>
            </a:r>
          </a:p>
        </p:txBody>
      </p:sp>
      <p:cxnSp>
        <p:nvCxnSpPr>
          <p:cNvPr id="25"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6" descr="Aerial view of a highway near the ocean">
            <a:extLst>
              <a:ext uri="{FF2B5EF4-FFF2-40B4-BE49-F238E27FC236}">
                <a16:creationId xmlns:a16="http://schemas.microsoft.com/office/drawing/2014/main" id="{19FA2BE5-9ED5-F2D3-B1BE-8043B7B8BDE3}"/>
              </a:ext>
            </a:extLst>
          </p:cNvPr>
          <p:cNvPicPr>
            <a:picLocks noChangeAspect="1"/>
          </p:cNvPicPr>
          <p:nvPr/>
        </p:nvPicPr>
        <p:blipFill rotWithShape="1">
          <a:blip r:embed="rId2"/>
          <a:srcRect l="13544" r="6449"/>
          <a:stretch/>
        </p:blipFill>
        <p:spPr>
          <a:xfrm>
            <a:off x="4876159" y="10"/>
            <a:ext cx="7315841" cy="6857990"/>
          </a:xfrm>
          <a:prstGeom prst="rect">
            <a:avLst/>
          </a:prstGeom>
        </p:spPr>
      </p:pic>
    </p:spTree>
    <p:extLst>
      <p:ext uri="{BB962C8B-B14F-4D97-AF65-F5344CB8AC3E}">
        <p14:creationId xmlns:p14="http://schemas.microsoft.com/office/powerpoint/2010/main" val="50129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3F5677DF-2555-B930-3DFA-2A93163CB9C2}"/>
              </a:ext>
            </a:extLst>
          </p:cNvPr>
          <p:cNvPicPr>
            <a:picLocks noChangeAspect="1"/>
          </p:cNvPicPr>
          <p:nvPr/>
        </p:nvPicPr>
        <p:blipFill rotWithShape="1">
          <a:blip r:embed="rId2"/>
          <a:srcRect t="7734" b="17267"/>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B9B57C-C45F-4E12-9176-C6C0B1EB2675}"/>
              </a:ext>
            </a:extLst>
          </p:cNvPr>
          <p:cNvSpPr>
            <a:spLocks noGrp="1"/>
          </p:cNvSpPr>
          <p:nvPr>
            <p:ph type="title"/>
          </p:nvPr>
        </p:nvSpPr>
        <p:spPr>
          <a:xfrm>
            <a:off x="647701" y="871759"/>
            <a:ext cx="4413826" cy="1908385"/>
          </a:xfrm>
        </p:spPr>
        <p:txBody>
          <a:bodyPr vert="horz" lIns="91440" tIns="45720" rIns="91440" bIns="45720" rtlCol="0" anchor="t">
            <a:normAutofit/>
          </a:bodyPr>
          <a:lstStyle/>
          <a:p>
            <a:r>
              <a:rPr lang="en-US" sz="5400" dirty="0">
                <a:solidFill>
                  <a:srgbClr val="FFFFFF"/>
                </a:solidFill>
              </a:rPr>
              <a:t>Group members</a:t>
            </a:r>
          </a:p>
        </p:txBody>
      </p:sp>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FD37642-786B-42B8-B28F-242622C13CB8}"/>
              </a:ext>
            </a:extLst>
          </p:cNvPr>
          <p:cNvSpPr txBox="1"/>
          <p:nvPr/>
        </p:nvSpPr>
        <p:spPr>
          <a:xfrm>
            <a:off x="553673" y="2863273"/>
            <a:ext cx="9680895" cy="3416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5400" cap="all" spc="30" dirty="0">
                <a:solidFill>
                  <a:srgbClr val="FFFFFF"/>
                </a:solidFill>
                <a:latin typeface="+mj-lt"/>
                <a:ea typeface="+mj-ea"/>
                <a:cs typeface="+mj-cs"/>
              </a:rPr>
              <a:t>Mohamed </a:t>
            </a:r>
            <a:r>
              <a:rPr lang="en-US" sz="5400" cap="all" spc="30" dirty="0" err="1">
                <a:solidFill>
                  <a:srgbClr val="FFFFFF"/>
                </a:solidFill>
                <a:latin typeface="+mj-lt"/>
                <a:ea typeface="+mj-ea"/>
                <a:cs typeface="+mj-cs"/>
              </a:rPr>
              <a:t>amr</a:t>
            </a:r>
            <a:r>
              <a:rPr lang="en-US" sz="5400" cap="all" spc="30" dirty="0">
                <a:solidFill>
                  <a:srgbClr val="FFFFFF"/>
                </a:solidFill>
                <a:latin typeface="+mj-lt"/>
                <a:ea typeface="+mj-ea"/>
                <a:cs typeface="+mj-cs"/>
              </a:rPr>
              <a:t>  20106990	</a:t>
            </a:r>
          </a:p>
          <a:p>
            <a:r>
              <a:rPr lang="en-US" sz="5400" cap="all" spc="30" dirty="0">
                <a:solidFill>
                  <a:srgbClr val="FFFFFF"/>
                </a:solidFill>
                <a:latin typeface="+mj-lt"/>
                <a:ea typeface="+mj-ea"/>
                <a:cs typeface="+mj-cs"/>
              </a:rPr>
              <a:t>Mohamed </a:t>
            </a:r>
            <a:r>
              <a:rPr lang="en-US" sz="5400" cap="all" spc="30" dirty="0" err="1">
                <a:solidFill>
                  <a:srgbClr val="FFFFFF"/>
                </a:solidFill>
                <a:latin typeface="+mj-lt"/>
                <a:ea typeface="+mj-ea"/>
                <a:cs typeface="+mj-cs"/>
              </a:rPr>
              <a:t>hany</a:t>
            </a:r>
            <a:r>
              <a:rPr lang="en-US" sz="5400" cap="all" spc="30" dirty="0">
                <a:solidFill>
                  <a:srgbClr val="FFFFFF"/>
                </a:solidFill>
                <a:latin typeface="+mj-lt"/>
                <a:ea typeface="+mj-ea"/>
                <a:cs typeface="+mj-cs"/>
              </a:rPr>
              <a:t> 20106887</a:t>
            </a:r>
          </a:p>
          <a:p>
            <a:r>
              <a:rPr lang="en-US" sz="5400" cap="all" spc="30" dirty="0">
                <a:solidFill>
                  <a:srgbClr val="FFFFFF"/>
                </a:solidFill>
                <a:latin typeface="+mj-lt"/>
                <a:ea typeface="+mj-ea"/>
                <a:cs typeface="+mj-cs"/>
              </a:rPr>
              <a:t>Ziad </a:t>
            </a:r>
            <a:r>
              <a:rPr lang="en-US" sz="5400" cap="all" spc="30" dirty="0" err="1">
                <a:solidFill>
                  <a:srgbClr val="FFFFFF"/>
                </a:solidFill>
                <a:latin typeface="+mj-lt"/>
                <a:ea typeface="+mj-ea"/>
                <a:cs typeface="+mj-cs"/>
              </a:rPr>
              <a:t>amr</a:t>
            </a:r>
            <a:r>
              <a:rPr lang="en-US" sz="5400" cap="all" spc="30" dirty="0">
                <a:solidFill>
                  <a:srgbClr val="FFFFFF"/>
                </a:solidFill>
                <a:latin typeface="+mj-lt"/>
                <a:ea typeface="+mj-ea"/>
                <a:cs typeface="+mj-cs"/>
              </a:rPr>
              <a:t>  20106000</a:t>
            </a:r>
          </a:p>
          <a:p>
            <a:r>
              <a:rPr lang="en-US" sz="5400" cap="all" spc="30" dirty="0">
                <a:solidFill>
                  <a:srgbClr val="FFFFFF"/>
                </a:solidFill>
                <a:latin typeface="+mj-lt"/>
                <a:ea typeface="+mj-ea"/>
                <a:cs typeface="+mj-cs"/>
              </a:rPr>
              <a:t>Fady </a:t>
            </a:r>
            <a:r>
              <a:rPr lang="en-US" sz="5400" cap="all" spc="30" dirty="0" err="1">
                <a:solidFill>
                  <a:srgbClr val="FFFFFF"/>
                </a:solidFill>
                <a:latin typeface="+mj-lt"/>
                <a:ea typeface="+mj-ea"/>
                <a:cs typeface="+mj-cs"/>
              </a:rPr>
              <a:t>ayman</a:t>
            </a:r>
            <a:r>
              <a:rPr lang="en-US" sz="5400" cap="all" spc="30" dirty="0">
                <a:solidFill>
                  <a:srgbClr val="FFFFFF"/>
                </a:solidFill>
                <a:latin typeface="+mj-lt"/>
                <a:ea typeface="+mj-ea"/>
                <a:cs typeface="+mj-cs"/>
              </a:rPr>
              <a:t>  20106800</a:t>
            </a:r>
          </a:p>
        </p:txBody>
      </p:sp>
    </p:spTree>
    <p:extLst>
      <p:ext uri="{BB962C8B-B14F-4D97-AF65-F5344CB8AC3E}">
        <p14:creationId xmlns:p14="http://schemas.microsoft.com/office/powerpoint/2010/main" val="2189034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attern of colored wooden pathways">
            <a:extLst>
              <a:ext uri="{FF2B5EF4-FFF2-40B4-BE49-F238E27FC236}">
                <a16:creationId xmlns:a16="http://schemas.microsoft.com/office/drawing/2014/main" id="{3FAE3573-0F62-A024-A009-2F0A7E300680}"/>
              </a:ext>
            </a:extLst>
          </p:cNvPr>
          <p:cNvPicPr>
            <a:picLocks noGrp="1" noChangeAspect="1"/>
          </p:cNvPicPr>
          <p:nvPr>
            <p:ph idx="1"/>
          </p:nvPr>
        </p:nvPicPr>
        <p:blipFill rotWithShape="1">
          <a:blip r:embed="rId2"/>
          <a:srcRect t="4755" b="10658"/>
          <a:stretch/>
        </p:blipFill>
        <p:spPr>
          <a:xfrm>
            <a:off x="2307" y="11"/>
            <a:ext cx="12192000" cy="6857989"/>
          </a:xfrm>
          <a:prstGeom prst="rect">
            <a:avLst/>
          </a:prstGeom>
        </p:spPr>
      </p:pic>
      <p:sp>
        <p:nvSpPr>
          <p:cNvPr id="15" name="Rectangle 14">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A5E61-D538-E54E-82E0-3C0DFA45A36A}"/>
              </a:ext>
            </a:extLst>
          </p:cNvPr>
          <p:cNvSpPr>
            <a:spLocks noGrp="1"/>
          </p:cNvSpPr>
          <p:nvPr>
            <p:ph type="title"/>
          </p:nvPr>
        </p:nvSpPr>
        <p:spPr>
          <a:xfrm>
            <a:off x="213064" y="189551"/>
            <a:ext cx="9934113" cy="801046"/>
          </a:xfrm>
        </p:spPr>
        <p:txBody>
          <a:bodyPr vert="horz" lIns="91440" tIns="45720" rIns="91440" bIns="45720" rtlCol="0" anchor="ctr">
            <a:normAutofit/>
          </a:bodyPr>
          <a:lstStyle/>
          <a:p>
            <a:r>
              <a:rPr lang="en-US" sz="1400" b="1" dirty="0"/>
              <a:t>Here we wants to know course information and all information about who is giving that course like the next example</a:t>
            </a:r>
          </a:p>
        </p:txBody>
      </p:sp>
      <p:cxnSp>
        <p:nvCxnSpPr>
          <p:cNvPr id="17" name="Straight Connector 16">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descr="Graphical user interface, text, application, email&#10;&#10;Description automatically generated">
            <a:extLst>
              <a:ext uri="{FF2B5EF4-FFF2-40B4-BE49-F238E27FC236}">
                <a16:creationId xmlns:a16="http://schemas.microsoft.com/office/drawing/2014/main" id="{B72C8610-39D1-789F-5714-53F548D7B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08" y="925721"/>
            <a:ext cx="6545515" cy="2110923"/>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B2D6517E-209F-7DA1-87F7-1E7251FEE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08" y="4392716"/>
            <a:ext cx="9457240" cy="1684166"/>
          </a:xfrm>
          <a:prstGeom prst="rect">
            <a:avLst/>
          </a:prstGeom>
        </p:spPr>
      </p:pic>
      <p:sp>
        <p:nvSpPr>
          <p:cNvPr id="18" name="Rectangle 17">
            <a:extLst>
              <a:ext uri="{FF2B5EF4-FFF2-40B4-BE49-F238E27FC236}">
                <a16:creationId xmlns:a16="http://schemas.microsoft.com/office/drawing/2014/main" id="{AF97B824-4FB4-B751-1D0C-EC1FBA15D47B}"/>
              </a:ext>
            </a:extLst>
          </p:cNvPr>
          <p:cNvSpPr/>
          <p:nvPr/>
        </p:nvSpPr>
        <p:spPr>
          <a:xfrm>
            <a:off x="704850" y="3343275"/>
            <a:ext cx="6819900" cy="8010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The Result After Our Query</a:t>
            </a:r>
          </a:p>
        </p:txBody>
      </p:sp>
    </p:spTree>
    <p:extLst>
      <p:ext uri="{BB962C8B-B14F-4D97-AF65-F5344CB8AC3E}">
        <p14:creationId xmlns:p14="http://schemas.microsoft.com/office/powerpoint/2010/main" val="1823962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F724-7A6A-FFFC-5F0D-547586C01FEB}"/>
              </a:ext>
            </a:extLst>
          </p:cNvPr>
          <p:cNvSpPr>
            <a:spLocks noGrp="1"/>
          </p:cNvSpPr>
          <p:nvPr>
            <p:ph type="title"/>
          </p:nvPr>
        </p:nvSpPr>
        <p:spPr/>
        <p:txBody>
          <a:bodyPr>
            <a:normAutofit fontScale="90000"/>
          </a:bodyPr>
          <a:lstStyle/>
          <a:p>
            <a:r>
              <a:rPr lang="en-US" sz="4000" b="1" dirty="0"/>
              <a:t>First Query</a:t>
            </a:r>
            <a:br>
              <a:rPr lang="en-US" sz="4000" b="1" dirty="0"/>
            </a:br>
            <a:br>
              <a:rPr lang="en-US" sz="4000" b="1" dirty="0"/>
            </a:br>
            <a:endParaRPr lang="en-US" dirty="0"/>
          </a:p>
        </p:txBody>
      </p:sp>
      <p:sp>
        <p:nvSpPr>
          <p:cNvPr id="3" name="Content Placeholder 2">
            <a:extLst>
              <a:ext uri="{FF2B5EF4-FFF2-40B4-BE49-F238E27FC236}">
                <a16:creationId xmlns:a16="http://schemas.microsoft.com/office/drawing/2014/main" id="{E3301065-11B5-65C4-93AE-1326BDB9C861}"/>
              </a:ext>
            </a:extLst>
          </p:cNvPr>
          <p:cNvSpPr>
            <a:spLocks noGrp="1"/>
          </p:cNvSpPr>
          <p:nvPr>
            <p:ph idx="1"/>
          </p:nvPr>
        </p:nvSpPr>
        <p:spPr>
          <a:xfrm>
            <a:off x="594103" y="2612722"/>
            <a:ext cx="10691265" cy="3636088"/>
          </a:xfrm>
        </p:spPr>
        <p:txBody>
          <a:bodyPr/>
          <a:lstStyle/>
          <a:p>
            <a:pPr marL="0" indent="0">
              <a:buNone/>
            </a:pPr>
            <a:r>
              <a:rPr lang="en-US" sz="2400" b="1" dirty="0">
                <a:solidFill>
                  <a:srgbClr val="FF0000"/>
                </a:solidFill>
              </a:rPr>
              <a:t>select * from course </a:t>
            </a:r>
            <a:br>
              <a:rPr lang="en-US" sz="2400" b="1" dirty="0">
                <a:solidFill>
                  <a:srgbClr val="FF0000"/>
                </a:solidFill>
              </a:rPr>
            </a:br>
            <a:r>
              <a:rPr lang="en-US" sz="2400" b="1" dirty="0">
                <a:solidFill>
                  <a:srgbClr val="FF0000"/>
                </a:solidFill>
              </a:rPr>
              <a:t>inner join teacher </a:t>
            </a:r>
            <a:br>
              <a:rPr lang="en-US" sz="2400" b="1" dirty="0">
                <a:solidFill>
                  <a:srgbClr val="FF0000"/>
                </a:solidFill>
              </a:rPr>
            </a:br>
            <a:r>
              <a:rPr lang="en-US" sz="2400" b="1" dirty="0">
                <a:solidFill>
                  <a:srgbClr val="FF0000"/>
                </a:solidFill>
              </a:rPr>
              <a:t>ON course.teacher_id = teacher.teacher_id</a:t>
            </a:r>
            <a:r>
              <a:rPr lang="en-US" sz="3200" b="1" dirty="0">
                <a:solidFill>
                  <a:srgbClr val="FF0000"/>
                </a:solidFill>
              </a:rPr>
              <a:t>;</a:t>
            </a:r>
            <a:br>
              <a:rPr lang="en-US" sz="2800" b="1" dirty="0"/>
            </a:br>
            <a:endParaRPr lang="en-US" dirty="0"/>
          </a:p>
        </p:txBody>
      </p:sp>
    </p:spTree>
    <p:extLst>
      <p:ext uri="{BB962C8B-B14F-4D97-AF65-F5344CB8AC3E}">
        <p14:creationId xmlns:p14="http://schemas.microsoft.com/office/powerpoint/2010/main" val="59387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attern of colored wooden pathways">
            <a:extLst>
              <a:ext uri="{FF2B5EF4-FFF2-40B4-BE49-F238E27FC236}">
                <a16:creationId xmlns:a16="http://schemas.microsoft.com/office/drawing/2014/main" id="{3FAE3573-0F62-A024-A009-2F0A7E300680}"/>
              </a:ext>
            </a:extLst>
          </p:cNvPr>
          <p:cNvPicPr>
            <a:picLocks noGrp="1" noChangeAspect="1"/>
          </p:cNvPicPr>
          <p:nvPr>
            <p:ph idx="1"/>
          </p:nvPr>
        </p:nvPicPr>
        <p:blipFill rotWithShape="1">
          <a:blip r:embed="rId2"/>
          <a:srcRect t="4755" b="10658"/>
          <a:stretch/>
        </p:blipFill>
        <p:spPr>
          <a:xfrm>
            <a:off x="2307" y="11"/>
            <a:ext cx="12192000" cy="6857989"/>
          </a:xfrm>
          <a:prstGeom prst="rect">
            <a:avLst/>
          </a:prstGeom>
        </p:spPr>
      </p:pic>
      <p:sp>
        <p:nvSpPr>
          <p:cNvPr id="15" name="Rectangle 14">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A5E61-D538-E54E-82E0-3C0DFA45A36A}"/>
              </a:ext>
            </a:extLst>
          </p:cNvPr>
          <p:cNvSpPr>
            <a:spLocks noGrp="1"/>
          </p:cNvSpPr>
          <p:nvPr>
            <p:ph type="title"/>
          </p:nvPr>
        </p:nvSpPr>
        <p:spPr>
          <a:xfrm>
            <a:off x="213064" y="189551"/>
            <a:ext cx="9934113" cy="801046"/>
          </a:xfrm>
        </p:spPr>
        <p:txBody>
          <a:bodyPr vert="horz" lIns="91440" tIns="45720" rIns="91440" bIns="45720" rtlCol="0" anchor="ctr">
            <a:normAutofit/>
          </a:bodyPr>
          <a:lstStyle/>
          <a:p>
            <a:r>
              <a:rPr lang="en-US" sz="1400" b="1" dirty="0"/>
              <a:t>Here we wants to know Student id and student name and number of courses has taken by one student and we ascend that data  </a:t>
            </a:r>
          </a:p>
        </p:txBody>
      </p:sp>
      <p:cxnSp>
        <p:nvCxnSpPr>
          <p:cNvPr id="17" name="Straight Connector 16">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F97B824-4FB4-B751-1D0C-EC1FBA15D47B}"/>
              </a:ext>
            </a:extLst>
          </p:cNvPr>
          <p:cNvSpPr/>
          <p:nvPr/>
        </p:nvSpPr>
        <p:spPr>
          <a:xfrm>
            <a:off x="65658" y="1397597"/>
            <a:ext cx="6819900" cy="8010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The Result After Our Query</a:t>
            </a:r>
          </a:p>
        </p:txBody>
      </p:sp>
      <p:pic>
        <p:nvPicPr>
          <p:cNvPr id="5" name="Picture 4" descr="Table&#10;&#10;Description automatically generated">
            <a:extLst>
              <a:ext uri="{FF2B5EF4-FFF2-40B4-BE49-F238E27FC236}">
                <a16:creationId xmlns:a16="http://schemas.microsoft.com/office/drawing/2014/main" id="{7650A8B0-3E8B-1E38-F476-90F10A47B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64" y="2620141"/>
            <a:ext cx="4678840" cy="3807704"/>
          </a:xfrm>
          <a:prstGeom prst="rect">
            <a:avLst/>
          </a:prstGeom>
        </p:spPr>
      </p:pic>
    </p:spTree>
    <p:extLst>
      <p:ext uri="{BB962C8B-B14F-4D97-AF65-F5344CB8AC3E}">
        <p14:creationId xmlns:p14="http://schemas.microsoft.com/office/powerpoint/2010/main" val="2937063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9460-E31B-B865-2385-8CDBF31293D0}"/>
              </a:ext>
            </a:extLst>
          </p:cNvPr>
          <p:cNvSpPr>
            <a:spLocks noGrp="1"/>
          </p:cNvSpPr>
          <p:nvPr>
            <p:ph type="title"/>
          </p:nvPr>
        </p:nvSpPr>
        <p:spPr/>
        <p:txBody>
          <a:bodyPr>
            <a:normAutofit fontScale="90000"/>
          </a:bodyPr>
          <a:lstStyle/>
          <a:p>
            <a:r>
              <a:rPr lang="en-US" sz="4000" b="1" dirty="0"/>
              <a:t>Second Query</a:t>
            </a:r>
            <a:br>
              <a:rPr lang="en-US" sz="4000" b="1" dirty="0"/>
            </a:br>
            <a:br>
              <a:rPr lang="en-US" sz="4000" b="1" dirty="0"/>
            </a:br>
            <a:br>
              <a:rPr lang="en-US" sz="4000" b="1" dirty="0"/>
            </a:br>
            <a:br>
              <a:rPr lang="en-US" sz="4000" b="1" dirty="0"/>
            </a:br>
            <a:endParaRPr lang="en-US" dirty="0"/>
          </a:p>
        </p:txBody>
      </p:sp>
      <p:sp>
        <p:nvSpPr>
          <p:cNvPr id="3" name="Content Placeholder 2">
            <a:extLst>
              <a:ext uri="{FF2B5EF4-FFF2-40B4-BE49-F238E27FC236}">
                <a16:creationId xmlns:a16="http://schemas.microsoft.com/office/drawing/2014/main" id="{D7E94CB1-2C4A-E458-9067-18A86675B367}"/>
              </a:ext>
            </a:extLst>
          </p:cNvPr>
          <p:cNvSpPr>
            <a:spLocks noGrp="1"/>
          </p:cNvSpPr>
          <p:nvPr>
            <p:ph idx="1"/>
          </p:nvPr>
        </p:nvSpPr>
        <p:spPr/>
        <p:txBody>
          <a:bodyPr>
            <a:normAutofit/>
          </a:bodyPr>
          <a:lstStyle/>
          <a:p>
            <a:pPr marL="0" indent="0">
              <a:buNone/>
            </a:pPr>
            <a:r>
              <a:rPr lang="en-US" sz="2400" b="1" dirty="0">
                <a:solidFill>
                  <a:srgbClr val="FF0000"/>
                </a:solidFill>
              </a:rPr>
              <a:t>select name,enrollment.sid,count(code) As "Number Of Courses"</a:t>
            </a:r>
            <a:br>
              <a:rPr lang="en-US" sz="2400" b="1" dirty="0">
                <a:solidFill>
                  <a:srgbClr val="FF0000"/>
                </a:solidFill>
              </a:rPr>
            </a:br>
            <a:r>
              <a:rPr lang="en-US" sz="2400" b="1" dirty="0">
                <a:solidFill>
                  <a:srgbClr val="FF0000"/>
                </a:solidFill>
              </a:rPr>
              <a:t>from student </a:t>
            </a:r>
            <a:br>
              <a:rPr lang="en-US" sz="2400" b="1" dirty="0">
                <a:solidFill>
                  <a:srgbClr val="FF0000"/>
                </a:solidFill>
              </a:rPr>
            </a:br>
            <a:r>
              <a:rPr lang="en-US" sz="2400" b="1" dirty="0">
                <a:solidFill>
                  <a:srgbClr val="FF0000"/>
                </a:solidFill>
              </a:rPr>
              <a:t>inner join enrollment </a:t>
            </a:r>
            <a:br>
              <a:rPr lang="en-US" sz="2400" b="1" dirty="0">
                <a:solidFill>
                  <a:srgbClr val="FF0000"/>
                </a:solidFill>
              </a:rPr>
            </a:br>
            <a:r>
              <a:rPr lang="en-US" sz="2400" b="1" dirty="0">
                <a:solidFill>
                  <a:srgbClr val="FF0000"/>
                </a:solidFill>
              </a:rPr>
              <a:t>on student.sid=enrollment.sid </a:t>
            </a:r>
            <a:br>
              <a:rPr lang="en-US" sz="2400" b="1" dirty="0">
                <a:solidFill>
                  <a:srgbClr val="FF0000"/>
                </a:solidFill>
              </a:rPr>
            </a:br>
            <a:r>
              <a:rPr lang="en-US" sz="2400" b="1" dirty="0">
                <a:solidFill>
                  <a:srgbClr val="FF0000"/>
                </a:solidFill>
              </a:rPr>
              <a:t>group by enrollment.sid,name </a:t>
            </a:r>
            <a:br>
              <a:rPr lang="en-US" sz="2400" b="1" dirty="0">
                <a:solidFill>
                  <a:srgbClr val="FF0000"/>
                </a:solidFill>
              </a:rPr>
            </a:br>
            <a:r>
              <a:rPr lang="en-US" sz="2400" b="1" dirty="0">
                <a:solidFill>
                  <a:srgbClr val="FF0000"/>
                </a:solidFill>
              </a:rPr>
              <a:t>order by count(code) asc;</a:t>
            </a:r>
            <a:endParaRPr lang="en-US" sz="2400" dirty="0">
              <a:solidFill>
                <a:srgbClr val="FF0000"/>
              </a:solidFill>
            </a:endParaRPr>
          </a:p>
        </p:txBody>
      </p:sp>
    </p:spTree>
    <p:extLst>
      <p:ext uri="{BB962C8B-B14F-4D97-AF65-F5344CB8AC3E}">
        <p14:creationId xmlns:p14="http://schemas.microsoft.com/office/powerpoint/2010/main" val="2521446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attern of colored wooden pathways">
            <a:extLst>
              <a:ext uri="{FF2B5EF4-FFF2-40B4-BE49-F238E27FC236}">
                <a16:creationId xmlns:a16="http://schemas.microsoft.com/office/drawing/2014/main" id="{3FAE3573-0F62-A024-A009-2F0A7E300680}"/>
              </a:ext>
            </a:extLst>
          </p:cNvPr>
          <p:cNvPicPr>
            <a:picLocks noGrp="1" noChangeAspect="1"/>
          </p:cNvPicPr>
          <p:nvPr>
            <p:ph idx="1"/>
          </p:nvPr>
        </p:nvPicPr>
        <p:blipFill rotWithShape="1">
          <a:blip r:embed="rId2"/>
          <a:srcRect t="4755" b="10658"/>
          <a:stretch/>
        </p:blipFill>
        <p:spPr>
          <a:xfrm>
            <a:off x="2307" y="11"/>
            <a:ext cx="12192000" cy="6857989"/>
          </a:xfrm>
          <a:prstGeom prst="rect">
            <a:avLst/>
          </a:prstGeom>
        </p:spPr>
      </p:pic>
      <p:sp>
        <p:nvSpPr>
          <p:cNvPr id="15" name="Rectangle 14">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A5E61-D538-E54E-82E0-3C0DFA45A36A}"/>
              </a:ext>
            </a:extLst>
          </p:cNvPr>
          <p:cNvSpPr>
            <a:spLocks noGrp="1"/>
          </p:cNvSpPr>
          <p:nvPr>
            <p:ph type="title"/>
          </p:nvPr>
        </p:nvSpPr>
        <p:spPr>
          <a:xfrm>
            <a:off x="213064" y="189551"/>
            <a:ext cx="9934113" cy="801046"/>
          </a:xfrm>
        </p:spPr>
        <p:txBody>
          <a:bodyPr vert="horz" lIns="91440" tIns="45720" rIns="91440" bIns="45720" rtlCol="0" anchor="ctr">
            <a:normAutofit/>
          </a:bodyPr>
          <a:lstStyle/>
          <a:p>
            <a:r>
              <a:rPr lang="en-US" sz="1400" b="1" dirty="0"/>
              <a:t>The department employee wants to know student name and current level of student and the driver's name who is responsible for taking student to school  and the amount of money that paid for student and the type that he used to register for our school </a:t>
            </a:r>
          </a:p>
        </p:txBody>
      </p:sp>
      <p:cxnSp>
        <p:nvCxnSpPr>
          <p:cNvPr id="17" name="Straight Connector 16">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descr="Graphical user interface, application&#10;&#10;Description automatically generated">
            <a:extLst>
              <a:ext uri="{FF2B5EF4-FFF2-40B4-BE49-F238E27FC236}">
                <a16:creationId xmlns:a16="http://schemas.microsoft.com/office/drawing/2014/main" id="{3273BAD0-F984-4D13-619B-BBDA7C919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64" y="1524946"/>
            <a:ext cx="9495343" cy="2857748"/>
          </a:xfrm>
          <a:prstGeom prst="rect">
            <a:avLst/>
          </a:prstGeom>
        </p:spPr>
      </p:pic>
      <p:pic>
        <p:nvPicPr>
          <p:cNvPr id="12" name="Picture 11" descr="Graphical user interface, application, table&#10;&#10;Description automatically generated">
            <a:extLst>
              <a:ext uri="{FF2B5EF4-FFF2-40B4-BE49-F238E27FC236}">
                <a16:creationId xmlns:a16="http://schemas.microsoft.com/office/drawing/2014/main" id="{E40B6697-7DA6-12BB-6BEB-08BD77A86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064" y="4633733"/>
            <a:ext cx="3589331" cy="2034716"/>
          </a:xfrm>
          <a:prstGeom prst="rect">
            <a:avLst/>
          </a:prstGeom>
        </p:spPr>
      </p:pic>
    </p:spTree>
    <p:extLst>
      <p:ext uri="{BB962C8B-B14F-4D97-AF65-F5344CB8AC3E}">
        <p14:creationId xmlns:p14="http://schemas.microsoft.com/office/powerpoint/2010/main" val="2178499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B74763D-5F3A-40C8-BBD4-F3D663A5E7FD}"/>
              </a:ext>
            </a:extLst>
          </p:cNvPr>
          <p:cNvPicPr>
            <a:picLocks noChangeAspect="1"/>
          </p:cNvPicPr>
          <p:nvPr/>
        </p:nvPicPr>
        <p:blipFill>
          <a:blip r:embed="rId2"/>
          <a:stretch>
            <a:fillRect/>
          </a:stretch>
        </p:blipFill>
        <p:spPr>
          <a:xfrm>
            <a:off x="0" y="1"/>
            <a:ext cx="12192000" cy="6857999"/>
          </a:xfrm>
          <a:prstGeom prst="rect">
            <a:avLst/>
          </a:prstGeom>
        </p:spPr>
      </p:pic>
      <p:sp>
        <p:nvSpPr>
          <p:cNvPr id="7" name="Title 6">
            <a:extLst>
              <a:ext uri="{FF2B5EF4-FFF2-40B4-BE49-F238E27FC236}">
                <a16:creationId xmlns:a16="http://schemas.microsoft.com/office/drawing/2014/main" id="{15AC4DAC-ECA7-4A7E-9B5F-5EC5E5F4B08B}"/>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b="1"/>
              <a:t>The Result After Our Query</a:t>
            </a:r>
            <a:br>
              <a:rPr lang="en-US" b="1"/>
            </a:br>
            <a:endParaRPr lang="en-US" dirty="0"/>
          </a:p>
        </p:txBody>
      </p:sp>
      <p:cxnSp>
        <p:nvCxnSpPr>
          <p:cNvPr id="9"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39026B3-285F-42AB-8B9F-167D060A774F}"/>
              </a:ext>
            </a:extLst>
          </p:cNvPr>
          <p:cNvPicPr>
            <a:picLocks noGrp="1" noChangeAspect="1"/>
          </p:cNvPicPr>
          <p:nvPr>
            <p:ph idx="1"/>
          </p:nvPr>
        </p:nvPicPr>
        <p:blipFill>
          <a:blip r:embed="rId3"/>
          <a:stretch>
            <a:fillRect/>
          </a:stretch>
        </p:blipFill>
        <p:spPr>
          <a:xfrm>
            <a:off x="3761832" y="899022"/>
            <a:ext cx="8148730" cy="5317047"/>
          </a:xfrm>
          <a:prstGeom prst="rect">
            <a:avLst/>
          </a:prstGeom>
        </p:spPr>
      </p:pic>
    </p:spTree>
    <p:extLst>
      <p:ext uri="{BB962C8B-B14F-4D97-AF65-F5344CB8AC3E}">
        <p14:creationId xmlns:p14="http://schemas.microsoft.com/office/powerpoint/2010/main" val="252113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1A1F-0463-0F32-A34C-1A81FB0829A4}"/>
              </a:ext>
            </a:extLst>
          </p:cNvPr>
          <p:cNvSpPr>
            <a:spLocks noGrp="1"/>
          </p:cNvSpPr>
          <p:nvPr>
            <p:ph type="title"/>
          </p:nvPr>
        </p:nvSpPr>
        <p:spPr/>
        <p:txBody>
          <a:bodyPr/>
          <a:lstStyle/>
          <a:p>
            <a:r>
              <a:rPr lang="en-US" dirty="0"/>
              <a:t>Third Query</a:t>
            </a:r>
          </a:p>
        </p:txBody>
      </p:sp>
      <p:sp>
        <p:nvSpPr>
          <p:cNvPr id="3" name="Content Placeholder 2">
            <a:extLst>
              <a:ext uri="{FF2B5EF4-FFF2-40B4-BE49-F238E27FC236}">
                <a16:creationId xmlns:a16="http://schemas.microsoft.com/office/drawing/2014/main" id="{CC27B39C-C6BF-5A03-3906-D5EA084A852D}"/>
              </a:ext>
            </a:extLst>
          </p:cNvPr>
          <p:cNvSpPr>
            <a:spLocks noGrp="1"/>
          </p:cNvSpPr>
          <p:nvPr>
            <p:ph idx="1"/>
          </p:nvPr>
        </p:nvSpPr>
        <p:spPr/>
        <p:txBody>
          <a:bodyPr>
            <a:normAutofit lnSpcReduction="10000"/>
          </a:bodyPr>
          <a:lstStyle/>
          <a:p>
            <a:pPr marL="0" indent="0">
              <a:buNone/>
            </a:pPr>
            <a:r>
              <a:rPr lang="en-US" sz="2400" b="1" dirty="0">
                <a:solidFill>
                  <a:srgbClr val="FF0000"/>
                </a:solidFill>
              </a:rPr>
              <a:t>select S.name as StudentName,S.CURRENT_LEVEL,D.name As DriverName,SR.ammount,RT.type_name AS Registration_Type</a:t>
            </a:r>
          </a:p>
          <a:p>
            <a:pPr marL="0" indent="0">
              <a:buNone/>
            </a:pPr>
            <a:r>
              <a:rPr lang="en-US" sz="2400" b="1" dirty="0">
                <a:solidFill>
                  <a:srgbClr val="FF0000"/>
                </a:solidFill>
              </a:rPr>
              <a:t>from student S, student_registration SR,transport T,driver D,Rtype RT  </a:t>
            </a:r>
          </a:p>
          <a:p>
            <a:pPr marL="0" indent="0">
              <a:buNone/>
            </a:pPr>
            <a:r>
              <a:rPr lang="en-US" sz="2400" b="1" dirty="0">
                <a:solidFill>
                  <a:srgbClr val="FF0000"/>
                </a:solidFill>
              </a:rPr>
              <a:t>where S.sid = SR.std_id</a:t>
            </a:r>
          </a:p>
          <a:p>
            <a:pPr marL="0" indent="0">
              <a:buNone/>
            </a:pPr>
            <a:r>
              <a:rPr lang="en-US" sz="2400" b="1" dirty="0">
                <a:solidFill>
                  <a:srgbClr val="FF0000"/>
                </a:solidFill>
              </a:rPr>
              <a:t>and S.trans_id = T.trans_id</a:t>
            </a:r>
          </a:p>
          <a:p>
            <a:pPr marL="0" indent="0">
              <a:buNone/>
            </a:pPr>
            <a:r>
              <a:rPr lang="en-US" sz="2400" b="1" dirty="0">
                <a:solidFill>
                  <a:srgbClr val="FF0000"/>
                </a:solidFill>
              </a:rPr>
              <a:t>and T.driver_id = D.driver_id </a:t>
            </a:r>
          </a:p>
          <a:p>
            <a:pPr marL="0" indent="0">
              <a:buNone/>
            </a:pPr>
            <a:r>
              <a:rPr lang="en-US" sz="2400" b="1" dirty="0">
                <a:solidFill>
                  <a:srgbClr val="FF0000"/>
                </a:solidFill>
              </a:rPr>
              <a:t>and SR.type_code=RT.type_code;</a:t>
            </a:r>
          </a:p>
        </p:txBody>
      </p:sp>
    </p:spTree>
    <p:extLst>
      <p:ext uri="{BB962C8B-B14F-4D97-AF65-F5344CB8AC3E}">
        <p14:creationId xmlns:p14="http://schemas.microsoft.com/office/powerpoint/2010/main" val="683713435"/>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223C2B"/>
      </a:dk2>
      <a:lt2>
        <a:srgbClr val="E2E5E8"/>
      </a:lt2>
      <a:accent1>
        <a:srgbClr val="E77929"/>
      </a:accent1>
      <a:accent2>
        <a:srgbClr val="BA9F14"/>
      </a:accent2>
      <a:accent3>
        <a:srgbClr val="8BB01F"/>
      </a:accent3>
      <a:accent4>
        <a:srgbClr val="4BB914"/>
      </a:accent4>
      <a:accent5>
        <a:srgbClr val="21BC2F"/>
      </a:accent5>
      <a:accent6>
        <a:srgbClr val="14BA68"/>
      </a:accent6>
      <a:hlink>
        <a:srgbClr val="3C86BB"/>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emplate>Quotable</Template>
  <TotalTime>138</TotalTime>
  <Words>706</Words>
  <Application>Microsoft Office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Calisto MT</vt:lpstr>
      <vt:lpstr>Univers Condensed</vt:lpstr>
      <vt:lpstr>ChronicleVTI</vt:lpstr>
      <vt:lpstr>School management system </vt:lpstr>
      <vt:lpstr>Group members</vt:lpstr>
      <vt:lpstr>Here we wants to know course information and all information about who is giving that course like the next example</vt:lpstr>
      <vt:lpstr>First Query  </vt:lpstr>
      <vt:lpstr>Here we wants to know Student id and student name and number of courses has taken by one student and we ascend that data  </vt:lpstr>
      <vt:lpstr>Second Query    </vt:lpstr>
      <vt:lpstr>The department employee wants to know student name and current level of student and the driver's name who is responsible for taking student to school  and the amount of money that paid for student and the type that he used to register for our school </vt:lpstr>
      <vt:lpstr>The Result After Our Query </vt:lpstr>
      <vt:lpstr>Third Query</vt:lpstr>
      <vt:lpstr>HERE WE WANTS TO KNOW STUDENT NAME AND COURSES HAVE TAKED BY STUDENTS AND GRADES OF THIS COURSES ALSO WHO IS TEACHING THIS COURSE </vt:lpstr>
      <vt:lpstr>Forth Query</vt:lpstr>
      <vt:lpstr>The system must count the number of children of one of the parents </vt:lpstr>
      <vt:lpstr>Fifth Query</vt:lpstr>
      <vt:lpstr>PowerPoint Presentation</vt:lpstr>
      <vt:lpstr>PowerPoint Presentation</vt:lpstr>
      <vt:lpstr>Trigger</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AMR SALEH ELSAYED SALEH</dc:creator>
  <cp:lastModifiedBy>MOHAMED AMR SALEH ELSAYED SALEH</cp:lastModifiedBy>
  <cp:revision>4</cp:revision>
  <dcterms:created xsi:type="dcterms:W3CDTF">2022-05-13T00:01:12Z</dcterms:created>
  <dcterms:modified xsi:type="dcterms:W3CDTF">2022-05-13T03:41:03Z</dcterms:modified>
</cp:coreProperties>
</file>